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665" r:id="rId2"/>
    <p:sldId id="524" r:id="rId3"/>
    <p:sldId id="581" r:id="rId4"/>
    <p:sldId id="664" r:id="rId5"/>
    <p:sldId id="591" r:id="rId6"/>
    <p:sldId id="525" r:id="rId7"/>
    <p:sldId id="526" r:id="rId8"/>
    <p:sldId id="582" r:id="rId9"/>
    <p:sldId id="583" r:id="rId10"/>
    <p:sldId id="585" r:id="rId11"/>
    <p:sldId id="588" r:id="rId12"/>
    <p:sldId id="590" r:id="rId13"/>
    <p:sldId id="531" r:id="rId14"/>
    <p:sldId id="532" r:id="rId15"/>
    <p:sldId id="533" r:id="rId16"/>
    <p:sldId id="631" r:id="rId17"/>
    <p:sldId id="632" r:id="rId18"/>
    <p:sldId id="633" r:id="rId19"/>
    <p:sldId id="658" r:id="rId20"/>
    <p:sldId id="659" r:id="rId21"/>
    <p:sldId id="666" r:id="rId22"/>
    <p:sldId id="667" r:id="rId23"/>
    <p:sldId id="668" r:id="rId24"/>
    <p:sldId id="670" r:id="rId25"/>
    <p:sldId id="663" r:id="rId26"/>
    <p:sldId id="634" r:id="rId27"/>
    <p:sldId id="637" r:id="rId28"/>
    <p:sldId id="636" r:id="rId29"/>
    <p:sldId id="638" r:id="rId30"/>
    <p:sldId id="639" r:id="rId31"/>
    <p:sldId id="640" r:id="rId32"/>
    <p:sldId id="600" r:id="rId33"/>
    <p:sldId id="646" r:id="rId34"/>
    <p:sldId id="647" r:id="rId35"/>
    <p:sldId id="616" r:id="rId36"/>
    <p:sldId id="645" r:id="rId37"/>
    <p:sldId id="641" r:id="rId38"/>
    <p:sldId id="612" r:id="rId39"/>
    <p:sldId id="649" r:id="rId40"/>
    <p:sldId id="648" r:id="rId41"/>
    <p:sldId id="618" r:id="rId42"/>
    <p:sldId id="650" r:id="rId43"/>
    <p:sldId id="651" r:id="rId44"/>
    <p:sldId id="673" r:id="rId45"/>
    <p:sldId id="620" r:id="rId46"/>
    <p:sldId id="652" r:id="rId47"/>
    <p:sldId id="653" r:id="rId48"/>
    <p:sldId id="674" r:id="rId49"/>
    <p:sldId id="654" r:id="rId50"/>
    <p:sldId id="655" r:id="rId51"/>
    <p:sldId id="656" r:id="rId52"/>
    <p:sldId id="657" r:id="rId53"/>
    <p:sldId id="580" r:id="rId54"/>
    <p:sldId id="671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456D"/>
    <a:srgbClr val="9C7C75"/>
    <a:srgbClr val="D89678"/>
    <a:srgbClr val="B0CFDA"/>
    <a:srgbClr val="53AEA2"/>
    <a:srgbClr val="262870"/>
    <a:srgbClr val="1A2D0C"/>
    <a:srgbClr val="A37A74"/>
    <a:srgbClr val="E49273"/>
    <a:srgbClr val="A8D0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28" autoAdjust="0"/>
    <p:restoredTop sz="87284" autoAdjust="0"/>
  </p:normalViewPr>
  <p:slideViewPr>
    <p:cSldViewPr snapToGrid="0" snapToObjects="1">
      <p:cViewPr varScale="1">
        <p:scale>
          <a:sx n="151" d="100"/>
          <a:sy n="151" d="100"/>
        </p:scale>
        <p:origin x="111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</a:t>
            </a:r>
            <a:r>
              <a:rPr lang="en-US" baseline="0" dirty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">
    <p:bg>
      <p:bgPr>
        <a:solidFill>
          <a:srgbClr val="2E3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685800" y="846719"/>
            <a:ext cx="7772400" cy="74583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685800" y="1973482"/>
            <a:ext cx="7772400" cy="79216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39BDB1"/>
                </a:solidFill>
              </a:defRPr>
            </a:lvl1pPr>
            <a:lvl2pPr marL="0" indent="171450" algn="ctr">
              <a:buSzTx/>
              <a:buNone/>
              <a:defRPr>
                <a:solidFill>
                  <a:srgbClr val="39BDB1"/>
                </a:solidFill>
              </a:defRPr>
            </a:lvl2pPr>
            <a:lvl3pPr marL="0" indent="342900" algn="ctr">
              <a:buSzTx/>
              <a:buNone/>
              <a:defRPr>
                <a:solidFill>
                  <a:srgbClr val="39BDB1"/>
                </a:solidFill>
              </a:defRPr>
            </a:lvl3pPr>
            <a:lvl4pPr marL="0" indent="514350" algn="ctr">
              <a:buSzTx/>
              <a:buNone/>
              <a:defRPr>
                <a:solidFill>
                  <a:srgbClr val="39BDB1"/>
                </a:solidFill>
              </a:defRPr>
            </a:lvl4pPr>
            <a:lvl5pPr marL="0" indent="685800" algn="ctr">
              <a:buSzTx/>
              <a:buNone/>
              <a:defRPr>
                <a:solidFill>
                  <a:srgbClr val="39BDB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4419600" y="4629151"/>
            <a:ext cx="2133600" cy="2762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2359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microsoft.com/office/2007/relationships/hdphoto" Target="../media/hdphoto9.wdp"/><Relationship Id="rId4" Type="http://schemas.microsoft.com/office/2007/relationships/hdphoto" Target="../media/hdphoto1.wdp"/><Relationship Id="rId9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1.wdp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2.wdp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.png"/><Relationship Id="rId5" Type="http://schemas.openxmlformats.org/officeDocument/2006/relationships/image" Target="../media/image37.png"/><Relationship Id="rId10" Type="http://schemas.microsoft.com/office/2007/relationships/hdphoto" Target="../media/hdphoto15.wdp"/><Relationship Id="rId4" Type="http://schemas.openxmlformats.org/officeDocument/2006/relationships/image" Target="../media/image36.png"/><Relationship Id="rId9" Type="http://schemas.microsoft.com/office/2007/relationships/hdphoto" Target="../media/hdphoto14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microsoft.com/office/2007/relationships/hdphoto" Target="../media/hdphoto1.wdp"/><Relationship Id="rId7" Type="http://schemas.microsoft.com/office/2007/relationships/hdphoto" Target="../media/hdphoto1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7.wdp"/><Relationship Id="rId5" Type="http://schemas.microsoft.com/office/2007/relationships/hdphoto" Target="../media/hdphoto16.wdp"/><Relationship Id="rId10" Type="http://schemas.microsoft.com/office/2007/relationships/hdphoto" Target="../media/hdphoto21.wdp"/><Relationship Id="rId4" Type="http://schemas.openxmlformats.org/officeDocument/2006/relationships/image" Target="../media/image40.png"/><Relationship Id="rId9" Type="http://schemas.microsoft.com/office/2007/relationships/hdphoto" Target="../media/hdphoto20.wdp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image" Target="../media/image35.png"/><Relationship Id="rId7" Type="http://schemas.microsoft.com/office/2007/relationships/hdphoto" Target="../media/hdphoto22.wdp"/><Relationship Id="rId12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2.png"/><Relationship Id="rId5" Type="http://schemas.openxmlformats.org/officeDocument/2006/relationships/image" Target="../media/image38.png"/><Relationship Id="rId10" Type="http://schemas.microsoft.com/office/2007/relationships/hdphoto" Target="../media/hdphoto24.wdp"/><Relationship Id="rId4" Type="http://schemas.openxmlformats.org/officeDocument/2006/relationships/image" Target="../media/image36.png"/><Relationship Id="rId9" Type="http://schemas.microsoft.com/office/2007/relationships/hdphoto" Target="../media/hdphoto14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2"/>
          <p:cNvSpPr>
            <a:spLocks noGrp="1"/>
          </p:cNvSpPr>
          <p:nvPr>
            <p:ph type="ctrTitle"/>
          </p:nvPr>
        </p:nvSpPr>
        <p:spPr>
          <a:xfrm>
            <a:off x="441158" y="1149688"/>
            <a:ext cx="8702843" cy="1504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</a:lstStyle>
          <a:p>
            <a:pPr algn="l"/>
            <a:r>
              <a:rPr lang="en-US" sz="3800" dirty="0">
                <a:solidFill>
                  <a:schemeClr val="bg1"/>
                </a:solidFill>
              </a:rPr>
              <a:t>High Performance Batch Processing</a:t>
            </a:r>
            <a:endParaRPr sz="3800" dirty="0">
              <a:solidFill>
                <a:schemeClr val="bg1"/>
              </a:solidFill>
            </a:endParaRPr>
          </a:p>
        </p:txBody>
      </p:sp>
      <p:sp>
        <p:nvSpPr>
          <p:cNvPr id="12" name="Shape 83"/>
          <p:cNvSpPr>
            <a:spLocks noGrp="1"/>
          </p:cNvSpPr>
          <p:nvPr>
            <p:ph type="subTitle" sz="quarter" idx="1"/>
          </p:nvPr>
        </p:nvSpPr>
        <p:spPr>
          <a:xfrm>
            <a:off x="441158" y="2994528"/>
            <a:ext cx="7446211" cy="147875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2000" dirty="0">
                <a:solidFill>
                  <a:srgbClr val="53AEA2"/>
                </a:solidFill>
              </a:rPr>
              <a:t>By </a:t>
            </a:r>
            <a:r>
              <a:rPr lang="en-US" sz="2000" dirty="0">
                <a:solidFill>
                  <a:srgbClr val="53AEA2"/>
                </a:solidFill>
              </a:rPr>
              <a:t>Michael </a:t>
            </a:r>
            <a:r>
              <a:rPr lang="en-US" sz="2000" dirty="0" err="1">
                <a:solidFill>
                  <a:srgbClr val="53AEA2"/>
                </a:solidFill>
              </a:rPr>
              <a:t>Minella</a:t>
            </a:r>
            <a:r>
              <a:rPr lang="en-US" sz="2000" dirty="0">
                <a:solidFill>
                  <a:srgbClr val="53AEA2"/>
                </a:solidFill>
              </a:rPr>
              <a:t>  &amp; Mahmoud Ben </a:t>
            </a:r>
            <a:r>
              <a:rPr lang="en-US" sz="2000" dirty="0" err="1">
                <a:solidFill>
                  <a:srgbClr val="53AEA2"/>
                </a:solidFill>
              </a:rPr>
              <a:t>Hassine</a:t>
            </a:r>
            <a:endParaRPr sz="2000" dirty="0">
              <a:solidFill>
                <a:srgbClr val="53AEA2"/>
              </a:solidFill>
            </a:endParaRPr>
          </a:p>
          <a:p>
            <a:pPr algn="l"/>
            <a:r>
              <a:rPr lang="en-US" sz="2000" dirty="0">
                <a:solidFill>
                  <a:srgbClr val="53AEA2"/>
                </a:solidFill>
              </a:rPr>
              <a:t>@</a:t>
            </a:r>
            <a:r>
              <a:rPr lang="en-US" sz="2000" dirty="0" err="1">
                <a:solidFill>
                  <a:srgbClr val="53AEA2"/>
                </a:solidFill>
              </a:rPr>
              <a:t>michaelminella</a:t>
            </a:r>
            <a:r>
              <a:rPr lang="en-US" sz="2000" dirty="0">
                <a:solidFill>
                  <a:srgbClr val="53AEA2"/>
                </a:solidFill>
              </a:rPr>
              <a:t> &amp; </a:t>
            </a:r>
            <a:r>
              <a:rPr sz="2000" dirty="0">
                <a:solidFill>
                  <a:srgbClr val="53AEA2"/>
                </a:solidFill>
              </a:rPr>
              <a:t>@</a:t>
            </a:r>
            <a:r>
              <a:rPr lang="en-US" sz="2000" dirty="0">
                <a:solidFill>
                  <a:srgbClr val="53AEA2"/>
                </a:solidFill>
              </a:rPr>
              <a:t>_</a:t>
            </a:r>
            <a:r>
              <a:rPr lang="en-US" sz="2000" dirty="0" err="1">
                <a:solidFill>
                  <a:srgbClr val="53AEA2"/>
                </a:solidFill>
              </a:rPr>
              <a:t>benas</a:t>
            </a:r>
            <a:r>
              <a:rPr lang="en-US" sz="2000" dirty="0">
                <a:solidFill>
                  <a:srgbClr val="53AEA2"/>
                </a:solidFill>
              </a:rPr>
              <a:t>_</a:t>
            </a:r>
            <a:endParaRPr sz="2000" dirty="0">
              <a:solidFill>
                <a:srgbClr val="53AEA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41421" y="2727158"/>
            <a:ext cx="50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7" y="562605"/>
            <a:ext cx="3649580" cy="4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6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7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814401" y="-1717964"/>
            <a:ext cx="5143500" cy="4382586"/>
          </a:xfrm>
          <a:prstGeom prst="rect">
            <a:avLst/>
          </a:prstGeom>
        </p:spPr>
      </p:pic>
      <p:pic>
        <p:nvPicPr>
          <p:cNvPr id="9" name="Picture 8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700644" y="-2587580"/>
            <a:ext cx="5143500" cy="4382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754" y="971954"/>
            <a:ext cx="46504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EFFECIENT USE OF </a:t>
            </a:r>
          </a:p>
          <a:p>
            <a:pPr algn="r"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RESOURCES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4" name="Picture 3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1990759" y="0"/>
            <a:ext cx="5143500" cy="4382586"/>
          </a:xfrm>
          <a:prstGeom prst="rect">
            <a:avLst/>
          </a:prstGeom>
        </p:spPr>
      </p:pic>
      <p:pic>
        <p:nvPicPr>
          <p:cNvPr id="7" name="Picture 6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472864" y="1546545"/>
            <a:ext cx="5143500" cy="4382586"/>
          </a:xfrm>
          <a:prstGeom prst="rect">
            <a:avLst/>
          </a:prstGeom>
        </p:spPr>
      </p:pic>
      <p:pic>
        <p:nvPicPr>
          <p:cNvPr id="10" name="Picture 9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714909" y="2126290"/>
            <a:ext cx="5143500" cy="43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258"/>
            <a:ext cx="9144000" cy="60976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73691" y="3197237"/>
            <a:ext cx="7989010" cy="164241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8711" y="3264701"/>
            <a:ext cx="75366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SCALING</a:t>
            </a:r>
            <a:r>
              <a:rPr lang="en-US" sz="6000" dirty="0">
                <a:latin typeface="Helvetica Neue Bold Condensed"/>
                <a:cs typeface="Helvetica Neue Bold Condensed"/>
              </a:rPr>
              <a:t> </a:t>
            </a: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IS EASY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8" y="681318"/>
            <a:ext cx="6635597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BATCH APPLICATIONS CAN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EVOLVE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9-25 at 12.10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6" y="653575"/>
            <a:ext cx="8020689" cy="4592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2241" y="478415"/>
            <a:ext cx="1481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LINGO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5579" y="634932"/>
            <a:ext cx="543284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2144924" y="1067376"/>
            <a:ext cx="5143500" cy="42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process_979066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6"/>
          <a:stretch/>
        </p:blipFill>
        <p:spPr>
          <a:xfrm rot="20955768">
            <a:off x="1218096" y="621539"/>
            <a:ext cx="4551033" cy="3900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6442" y="912485"/>
            <a:ext cx="992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JOB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0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6444" y="912485"/>
            <a:ext cx="121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STEP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18096" y="621539"/>
            <a:ext cx="4682611" cy="3900424"/>
            <a:chOff x="1218094" y="853281"/>
            <a:chExt cx="4682611" cy="3900424"/>
          </a:xfrm>
        </p:grpSpPr>
        <p:pic>
          <p:nvPicPr>
            <p:cNvPr id="3" name="Picture 2" descr="noun_process_979066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96"/>
            <a:stretch/>
          </p:blipFill>
          <p:spPr>
            <a:xfrm rot="20955768">
              <a:off x="1218094" y="853281"/>
              <a:ext cx="4551033" cy="3900424"/>
            </a:xfrm>
            <a:prstGeom prst="rect">
              <a:avLst/>
            </a:prstGeom>
          </p:spPr>
        </p:pic>
        <p:pic>
          <p:nvPicPr>
            <p:cNvPr id="5" name="Picture 4" descr="noun_process_979066.png"/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2" t="33654" b="14296"/>
            <a:stretch/>
          </p:blipFill>
          <p:spPr>
            <a:xfrm rot="20955768">
              <a:off x="3349936" y="2184257"/>
              <a:ext cx="2550769" cy="23688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332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3" y="912485"/>
            <a:ext cx="1960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TASKLET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7" name="Picture 6" descr="noun_Processing_105784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1180011" y="968749"/>
            <a:ext cx="4024279" cy="348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7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CHUNK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5" name="Picture 4" descr="noun_File_1550783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8"/>
          <a:stretch/>
        </p:blipFill>
        <p:spPr>
          <a:xfrm>
            <a:off x="223821" y="366070"/>
            <a:ext cx="5143500" cy="43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189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3" name="Picture 2" descr="noun_File_121533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8"/>
          <a:stretch/>
        </p:blipFill>
        <p:spPr>
          <a:xfrm>
            <a:off x="187326" y="345385"/>
            <a:ext cx="5143500" cy="44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8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745253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324036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61751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1751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1751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1749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348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43063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3063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3063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61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6660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3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4375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375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4375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4373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Step1</a:t>
            </a:r>
          </a:p>
        </p:txBody>
      </p:sp>
      <p:cxnSp>
        <p:nvCxnSpPr>
          <p:cNvPr id="27" name="Straight Arrow Connector 26"/>
          <p:cNvCxnSpPr>
            <a:endCxn id="21" idx="1"/>
          </p:cNvCxnSpPr>
          <p:nvPr/>
        </p:nvCxnSpPr>
        <p:spPr>
          <a:xfrm>
            <a:off x="244794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4" idx="1"/>
          </p:cNvCxnSpPr>
          <p:nvPr/>
        </p:nvCxnSpPr>
        <p:spPr>
          <a:xfrm>
            <a:off x="3261830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  <a:endCxn id="7" idx="1"/>
          </p:cNvCxnSpPr>
          <p:nvPr/>
        </p:nvCxnSpPr>
        <p:spPr>
          <a:xfrm>
            <a:off x="6080518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40696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1"/>
          <a:stretch/>
        </p:blipFill>
        <p:spPr>
          <a:xfrm rot="20557700">
            <a:off x="2190882" y="-168341"/>
            <a:ext cx="6432178" cy="546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586" y="3551787"/>
            <a:ext cx="56433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METHODS OF SCALING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BATCH PROCESSES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2146656"/>
              <a:ext cx="6815312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MULTITHREADED </a:t>
              </a:r>
              <a:r>
                <a:rPr lang="en-US" sz="55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8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938625"/>
              <a:ext cx="6703702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PARALLEL </a:t>
              </a:r>
              <a:r>
                <a:rPr lang="en-US" sz="75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9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2" y="1116866"/>
            <a:ext cx="7966245" cy="2246769"/>
            <a:chOff x="438478" y="1116866"/>
            <a:chExt cx="7966245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752492"/>
              <a:ext cx="704551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ITEMPROCESSOR/ITEMWRITER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494" y="1035445"/>
            <a:ext cx="6237605" cy="4099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Rockstar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785339"/>
              <a:ext cx="6684725" cy="1259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1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91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7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52287" cy="2246769"/>
            <a:chOff x="438478" y="1116866"/>
            <a:chExt cx="7952287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993370"/>
              <a:ext cx="7064404" cy="99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REMOTE CHUNKING</a:t>
              </a:r>
              <a:endParaRPr lang="en-US" sz="7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27" name="Group 26"/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8" name="Picture 1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</a:p>
            </p:txBody>
          </p:sp>
        </p:grpSp>
        <p:pic>
          <p:nvPicPr>
            <p:cNvPr id="25" name="Picture 24" descr="noun_727288_cc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15" name="Picture 14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126849" y="1343538"/>
                <a:ext cx="28903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Transaction Files</a:t>
                </a:r>
              </a:p>
            </p:txBody>
          </p:sp>
        </p:grpSp>
        <p:cxnSp>
          <p:nvCxnSpPr>
            <p:cNvPr id="6" name="Straight Arrow Connector 5"/>
            <p:cNvCxnSpPr>
              <a:stCxn id="15" idx="0"/>
              <a:endCxn id="18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648" y="1088896"/>
            <a:ext cx="445506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MULTITHREADED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</a:p>
        </p:txBody>
      </p:sp>
      <p:pic>
        <p:nvPicPr>
          <p:cNvPr id="3" name="Picture 2" descr="noun_3918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>
            <a:off x="570866" y="289587"/>
            <a:ext cx="5362744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8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84976" y="716720"/>
            <a:ext cx="4574053" cy="3710061"/>
            <a:chOff x="713648" y="401015"/>
            <a:chExt cx="4574053" cy="3710061"/>
          </a:xfrm>
        </p:grpSpPr>
        <p:sp>
          <p:nvSpPr>
            <p:cNvPr id="2" name="Rectangle 1"/>
            <p:cNvSpPr/>
            <p:nvPr/>
          </p:nvSpPr>
          <p:spPr>
            <a:xfrm>
              <a:off x="713648" y="401015"/>
              <a:ext cx="4574053" cy="3710061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77531" y="592624"/>
              <a:ext cx="1565510" cy="1510130"/>
              <a:chOff x="2397529" y="733613"/>
              <a:chExt cx="1565510" cy="15101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334769" y="852093"/>
              <a:ext cx="1565510" cy="1510130"/>
              <a:chOff x="2397529" y="733613"/>
              <a:chExt cx="1565510" cy="151013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92007" y="1111562"/>
              <a:ext cx="1565510" cy="1510130"/>
              <a:chOff x="2397529" y="733613"/>
              <a:chExt cx="1565510" cy="151013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049245" y="1371031"/>
              <a:ext cx="1565510" cy="1510130"/>
              <a:chOff x="2397529" y="733613"/>
              <a:chExt cx="1565510" cy="151013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06483" y="1630500"/>
              <a:ext cx="1565510" cy="1510130"/>
              <a:chOff x="2397529" y="733613"/>
              <a:chExt cx="1565510" cy="151013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763721" y="1889969"/>
              <a:ext cx="1565510" cy="1510130"/>
              <a:chOff x="2397529" y="733613"/>
              <a:chExt cx="1565510" cy="151013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20959" y="2149438"/>
              <a:ext cx="1565510" cy="1510130"/>
              <a:chOff x="2397529" y="733613"/>
              <a:chExt cx="1565510" cy="151013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78196" y="2408907"/>
              <a:ext cx="1565510" cy="1510130"/>
              <a:chOff x="2397529" y="733613"/>
              <a:chExt cx="1565510" cy="151013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73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20163859">
            <a:off x="-829455" y="2214385"/>
            <a:ext cx="7187970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63859">
            <a:off x="-553178" y="2959126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202" y="519524"/>
            <a:ext cx="45320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PARALLEL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</a:p>
        </p:txBody>
      </p:sp>
      <p:sp>
        <p:nvSpPr>
          <p:cNvPr id="9" name="Right Arrow 8"/>
          <p:cNvSpPr/>
          <p:nvPr/>
        </p:nvSpPr>
        <p:spPr>
          <a:xfrm rot="20163859">
            <a:off x="-860118" y="4568655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8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03018" y="223541"/>
            <a:ext cx="6537964" cy="4696419"/>
            <a:chOff x="1303018" y="306595"/>
            <a:chExt cx="6537964" cy="4696419"/>
          </a:xfrm>
        </p:grpSpPr>
        <p:grpSp>
          <p:nvGrpSpPr>
            <p:cNvPr id="7" name="Group 6"/>
            <p:cNvGrpSpPr/>
            <p:nvPr/>
          </p:nvGrpSpPr>
          <p:grpSpPr>
            <a:xfrm>
              <a:off x="3504607" y="306595"/>
              <a:ext cx="2134786" cy="1795708"/>
              <a:chOff x="2123838" y="536524"/>
              <a:chExt cx="2134786" cy="179570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408476" y="679313"/>
                <a:ext cx="1565510" cy="1510130"/>
                <a:chOff x="2397529" y="733613"/>
                <a:chExt cx="1565510" cy="151013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2397529" y="733613"/>
                  <a:ext cx="1565510" cy="503674"/>
                </a:xfrm>
                <a:prstGeom prst="rect">
                  <a:avLst/>
                </a:prstGeom>
                <a:solidFill>
                  <a:srgbClr val="A8D0D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ItemReader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303018" y="2407103"/>
              <a:ext cx="6537964" cy="1795708"/>
              <a:chOff x="886393" y="2407103"/>
              <a:chExt cx="6537964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89571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886393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24" name="Elbow Connector 23"/>
            <p:cNvCxnSpPr>
              <a:stCxn id="2" idx="3"/>
              <a:endCxn id="9" idx="0"/>
            </p:cNvCxnSpPr>
            <p:nvPr/>
          </p:nvCxnSpPr>
          <p:spPr>
            <a:xfrm>
              <a:off x="5639393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" idx="1"/>
              <a:endCxn id="15" idx="0"/>
            </p:cNvCxnSpPr>
            <p:nvPr/>
          </p:nvCxnSpPr>
          <p:spPr>
            <a:xfrm rot="10800000" flipV="1">
              <a:off x="2370411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5" idx="2"/>
              <a:endCxn id="30" idx="0"/>
            </p:cNvCxnSpPr>
            <p:nvPr/>
          </p:nvCxnSpPr>
          <p:spPr>
            <a:xfrm rot="16200000" flipH="1">
              <a:off x="3071104" y="3502117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9" idx="2"/>
              <a:endCxn id="30" idx="0"/>
            </p:cNvCxnSpPr>
            <p:nvPr/>
          </p:nvCxnSpPr>
          <p:spPr>
            <a:xfrm rot="5400000">
              <a:off x="5272694" y="3502118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2175" y="727565"/>
            <a:ext cx="640681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ASYNC </a:t>
            </a:r>
            <a:r>
              <a:rPr lang="en-US" sz="50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ITEMPROCESSOR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&amp; ITEMWRITER</a:t>
            </a:r>
          </a:p>
        </p:txBody>
      </p:sp>
      <p:pic>
        <p:nvPicPr>
          <p:cNvPr id="2" name="Picture 1" descr="noun_602256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>
          <a:xfrm>
            <a:off x="942436" y="1297502"/>
            <a:ext cx="4293318" cy="36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5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6743" y="255872"/>
            <a:ext cx="5470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6"/>
            <a:ext cx="67906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–     </a:t>
            </a:r>
            <a:r>
              <a:rPr lang="en-US" sz="3600" dirty="0">
                <a:latin typeface="Helvetica Neue Bold Condensed"/>
                <a:cs typeface="Helvetica Neue Bold Condensed"/>
              </a:rPr>
              <a:t>http://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jeasy.org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-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–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-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 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@_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r>
              <a:rPr lang="en-US" sz="3600" dirty="0">
                <a:latin typeface="Helvetica Neue Bold Condensed"/>
                <a:cs typeface="Helvetica Neue Bold Condensed"/>
              </a:rPr>
              <a:t>_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7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4976" y="716720"/>
            <a:ext cx="4574053" cy="3710061"/>
          </a:xfrm>
          <a:prstGeom prst="rect">
            <a:avLst/>
          </a:prstGeom>
          <a:solidFill>
            <a:srgbClr val="2B457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9245" y="908330"/>
            <a:ext cx="1565510" cy="503674"/>
          </a:xfrm>
          <a:prstGeom prst="rect">
            <a:avLst/>
          </a:prstGeom>
          <a:solidFill>
            <a:srgbClr val="A8D0DB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ItemReader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5954" y="1663841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9245" y="3633848"/>
            <a:ext cx="1565510" cy="503674"/>
          </a:xfrm>
          <a:prstGeom prst="rect">
            <a:avLst/>
          </a:prstGeom>
          <a:solidFill>
            <a:srgbClr val="A37A74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ItemWriter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85492" y="1858214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75030" y="205258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4568" y="2246960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54106" y="2441332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43644" y="2635706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33180" y="283007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16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2860" y="727564"/>
            <a:ext cx="3756127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801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 rot="20986782">
            <a:off x="635904" y="333655"/>
            <a:ext cx="5143500" cy="44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40275" y="623643"/>
            <a:ext cx="7063450" cy="3896216"/>
            <a:chOff x="1040275" y="223541"/>
            <a:chExt cx="7063450" cy="3896216"/>
          </a:xfrm>
        </p:grpSpPr>
        <p:sp>
          <p:nvSpPr>
            <p:cNvPr id="2" name="Rectangle 1"/>
            <p:cNvSpPr/>
            <p:nvPr/>
          </p:nvSpPr>
          <p:spPr>
            <a:xfrm>
              <a:off x="3493659" y="223541"/>
              <a:ext cx="2134786" cy="1331280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702349" y="366330"/>
              <a:ext cx="1739303" cy="1007348"/>
              <a:chOff x="2397528" y="733613"/>
              <a:chExt cx="1739303" cy="10073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739302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Partitioner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8" y="1237287"/>
                <a:ext cx="1739303" cy="503674"/>
              </a:xfrm>
              <a:prstGeom prst="rect">
                <a:avLst/>
              </a:prstGeom>
              <a:solidFill>
                <a:srgbClr val="E4927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PartitionHandler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0275" y="2324049"/>
              <a:ext cx="7063450" cy="1795708"/>
              <a:chOff x="777532" y="2324049"/>
              <a:chExt cx="7063450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06196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777532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/>
              <p:cNvGrpSpPr/>
              <p:nvPr/>
            </p:nvGrpSpPr>
            <p:grpSpPr>
              <a:xfrm>
                <a:off x="3241864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33" name="Elbow Connector 32"/>
            <p:cNvCxnSpPr>
              <a:stCxn id="2" idx="2"/>
              <a:endCxn id="15" idx="0"/>
            </p:cNvCxnSpPr>
            <p:nvPr/>
          </p:nvCxnSpPr>
          <p:spPr>
            <a:xfrm rot="5400000">
              <a:off x="2949746" y="712743"/>
              <a:ext cx="769228" cy="2453384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" idx="2"/>
              <a:endCxn id="28" idx="0"/>
            </p:cNvCxnSpPr>
            <p:nvPr/>
          </p:nvCxnSpPr>
          <p:spPr>
            <a:xfrm rot="16200000" flipH="1">
              <a:off x="4181912" y="1933961"/>
              <a:ext cx="769228" cy="10948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" idx="2"/>
              <a:endCxn id="9" idx="0"/>
            </p:cNvCxnSpPr>
            <p:nvPr/>
          </p:nvCxnSpPr>
          <p:spPr>
            <a:xfrm rot="16200000" flipH="1">
              <a:off x="5414078" y="701795"/>
              <a:ext cx="769228" cy="2475280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7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758428"/>
            <a:ext cx="1450975" cy="104775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Handler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4" y="611599"/>
            <a:ext cx="2175915" cy="438929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156590" y="640642"/>
            <a:ext cx="2041707" cy="6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67" idx="3"/>
          </p:cNvCxnSpPr>
          <p:nvPr/>
        </p:nvCxnSpPr>
        <p:spPr>
          <a:xfrm rot="10800000">
            <a:off x="6611233" y="1870076"/>
            <a:ext cx="587064" cy="77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6" y="1869283"/>
            <a:ext cx="255063" cy="79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1869281"/>
            <a:ext cx="261954" cy="1328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8" y="3173879"/>
            <a:ext cx="1450975" cy="104775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Bold Condensed"/>
                    <a:cs typeface="Helvetica Neue Bold Condensed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1083402" y="5150472"/>
                <a:ext cx="889987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Helvetica Neue Bold Condensed"/>
                    <a:cs typeface="Helvetica Neue Bold Condensed"/>
                  </a:rPr>
                  <a:t>Remote</a:t>
                </a:r>
              </a:p>
              <a:p>
                <a:pPr algn="ctr"/>
                <a:r>
                  <a:rPr lang="en-US" dirty="0">
                    <a:latin typeface="Helvetica Neue Bold Condensed"/>
                    <a:cs typeface="Helvetica Neue Bold Condensed"/>
                  </a:rPr>
                  <a:t>Step</a:t>
                </a: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Master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Worker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requests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396206"/>
            <a:ext cx="1318166" cy="967888"/>
            <a:chOff x="4878379" y="1861609"/>
            <a:chExt cx="1318166" cy="1290516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41756"/>
              <a:ext cx="71626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 Bold Condensed"/>
                  <a:cs typeface="Helvetica Neue Bold Condensed"/>
                </a:rPr>
                <a:t>staging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345406"/>
            <a:ext cx="1311276" cy="104775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61218"/>
              <a:ext cx="96869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 Bold Condensed"/>
                  <a:cs typeface="Helvetica Neue Bold Condensed"/>
                </a:rPr>
                <a:t>aggregator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408700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1524396"/>
            <a:ext cx="598970" cy="358173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074519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replies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220051" y="4561906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replies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46000" y="16558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95788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pic>
        <p:nvPicPr>
          <p:cNvPr id="118" name="Picture 117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46" y="4863048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7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128545" y="745128"/>
            <a:ext cx="5143500" cy="4226484"/>
          </a:xfrm>
          <a:prstGeom prst="rect">
            <a:avLst/>
          </a:prstGeom>
        </p:spPr>
      </p:pic>
      <p:pic>
        <p:nvPicPr>
          <p:cNvPr id="6" name="Picture 5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974720" y="-2113242"/>
            <a:ext cx="5143500" cy="4226484"/>
          </a:xfrm>
          <a:prstGeom prst="rect">
            <a:avLst/>
          </a:prstGeom>
        </p:spPr>
      </p:pic>
      <p:pic>
        <p:nvPicPr>
          <p:cNvPr id="7" name="Picture 6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4459704" y="501905"/>
            <a:ext cx="5143500" cy="4226484"/>
          </a:xfrm>
          <a:prstGeom prst="rect">
            <a:avLst/>
          </a:prstGeom>
        </p:spPr>
      </p:pic>
      <p:pic>
        <p:nvPicPr>
          <p:cNvPr id="8" name="Picture 7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5494045" y="-1960842"/>
            <a:ext cx="5143500" cy="4226484"/>
          </a:xfrm>
          <a:prstGeom prst="rect">
            <a:avLst/>
          </a:prstGeom>
        </p:spPr>
      </p:pic>
      <p:pic>
        <p:nvPicPr>
          <p:cNvPr id="9" name="Picture 8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-1443205" y="-854056"/>
            <a:ext cx="5143500" cy="4226484"/>
          </a:xfrm>
          <a:prstGeom prst="rect">
            <a:avLst/>
          </a:prstGeom>
        </p:spPr>
      </p:pic>
      <p:pic>
        <p:nvPicPr>
          <p:cNvPr id="10" name="Picture 9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2922295" y="2858370"/>
            <a:ext cx="5143500" cy="4226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123" y="3046965"/>
            <a:ext cx="3627228" cy="1726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5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REMOTE </a:t>
            </a:r>
          </a:p>
          <a:p>
            <a:pPr>
              <a:lnSpc>
                <a:spcPct val="80000"/>
              </a:lnSpc>
            </a:pPr>
            <a:r>
              <a:rPr lang="en-US" sz="65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CHUNKING</a:t>
            </a:r>
          </a:p>
        </p:txBody>
      </p:sp>
    </p:spTree>
    <p:extLst>
      <p:ext uri="{BB962C8B-B14F-4D97-AF65-F5344CB8AC3E}">
        <p14:creationId xmlns:p14="http://schemas.microsoft.com/office/powerpoint/2010/main" val="125759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04607" y="265554"/>
            <a:ext cx="2134786" cy="1795708"/>
            <a:chOff x="2123838" y="536524"/>
            <a:chExt cx="2134786" cy="1795708"/>
          </a:xfrm>
        </p:grpSpPr>
        <p:sp>
          <p:nvSpPr>
            <p:cNvPr id="15" name="Rectangle 14"/>
            <p:cNvSpPr/>
            <p:nvPr/>
          </p:nvSpPr>
          <p:spPr>
            <a:xfrm>
              <a:off x="2123838" y="536524"/>
              <a:ext cx="2134786" cy="1795708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408476" y="679313"/>
              <a:ext cx="1565510" cy="1510130"/>
              <a:chOff x="2397529" y="733613"/>
              <a:chExt cx="1565510" cy="15101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003945" y="2733524"/>
            <a:ext cx="7136115" cy="1795708"/>
            <a:chOff x="592540" y="2405054"/>
            <a:chExt cx="7136115" cy="1795708"/>
          </a:xfrm>
        </p:grpSpPr>
        <p:grpSp>
          <p:nvGrpSpPr>
            <p:cNvPr id="27" name="Group 26"/>
            <p:cNvGrpSpPr/>
            <p:nvPr/>
          </p:nvGrpSpPr>
          <p:grpSpPr>
            <a:xfrm>
              <a:off x="592540" y="2405054"/>
              <a:ext cx="2134786" cy="1795708"/>
              <a:chOff x="2123838" y="536524"/>
              <a:chExt cx="2134786" cy="179570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3093205" y="2405054"/>
              <a:ext cx="2134786" cy="1795708"/>
              <a:chOff x="2123838" y="536524"/>
              <a:chExt cx="2134786" cy="17957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5593869" y="2405054"/>
              <a:ext cx="2134786" cy="1795708"/>
              <a:chOff x="2123838" y="536524"/>
              <a:chExt cx="2134786" cy="17957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</p:grpSp>
      <p:cxnSp>
        <p:nvCxnSpPr>
          <p:cNvPr id="20" name="Elbow Connector 19"/>
          <p:cNvCxnSpPr>
            <a:stCxn id="15" idx="2"/>
            <a:endCxn id="28" idx="0"/>
          </p:cNvCxnSpPr>
          <p:nvPr/>
        </p:nvCxnSpPr>
        <p:spPr>
          <a:xfrm rot="5400000">
            <a:off x="2985538" y="1147061"/>
            <a:ext cx="672262" cy="2500664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36" idx="0"/>
          </p:cNvCxnSpPr>
          <p:nvPr/>
        </p:nvCxnSpPr>
        <p:spPr>
          <a:xfrm rot="16200000" flipH="1">
            <a:off x="4235870" y="2397393"/>
            <a:ext cx="672262" cy="1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5" idx="2"/>
            <a:endCxn id="43" idx="0"/>
          </p:cNvCxnSpPr>
          <p:nvPr/>
        </p:nvCxnSpPr>
        <p:spPr>
          <a:xfrm rot="16200000" flipH="1">
            <a:off x="5486202" y="1147061"/>
            <a:ext cx="672262" cy="2500665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559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3795" y="758428"/>
            <a:ext cx="2020683" cy="1047750"/>
            <a:chOff x="439715" y="232834"/>
            <a:chExt cx="1461988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Handler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360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976888" y="611599"/>
            <a:ext cx="1749840" cy="4389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146492" y="605062"/>
            <a:ext cx="2041707" cy="6537"/>
          </a:xfrm>
          <a:prstGeom prst="bentConnector3">
            <a:avLst>
              <a:gd name="adj1" fmla="val -308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157" idx="3"/>
          </p:cNvCxnSpPr>
          <p:nvPr/>
        </p:nvCxnSpPr>
        <p:spPr>
          <a:xfrm rot="10800000">
            <a:off x="5058749" y="1844432"/>
            <a:ext cx="2139549" cy="452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66898" y="3173879"/>
            <a:ext cx="1450975" cy="1047750"/>
            <a:chOff x="778397" y="4818903"/>
            <a:chExt cx="1450975" cy="1397000"/>
          </a:xfrm>
        </p:grpSpPr>
        <p:grpSp>
          <p:nvGrpSpPr>
            <p:cNvPr id="41" name="Group 40"/>
            <p:cNvGrpSpPr/>
            <p:nvPr/>
          </p:nvGrpSpPr>
          <p:grpSpPr>
            <a:xfrm>
              <a:off x="778397" y="4818903"/>
              <a:ext cx="1450975" cy="1397000"/>
              <a:chOff x="6570634" y="1443567"/>
              <a:chExt cx="1450975" cy="1397000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083402" y="5150472"/>
              <a:ext cx="889987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Remote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Step</a:t>
              </a:r>
            </a:p>
          </p:txBody>
        </p:sp>
      </p:grpSp>
      <p:sp>
        <p:nvSpPr>
          <p:cNvPr id="103" name="Rectangle 45"/>
          <p:cNvSpPr/>
          <p:nvPr/>
        </p:nvSpPr>
        <p:spPr>
          <a:xfrm rot="10800000">
            <a:off x="565868" y="323625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Master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Worker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requests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3740582" y="1370563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972500" y="1524396"/>
            <a:ext cx="1768082" cy="320036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49693" y="2023806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replies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261552" y="4561906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replies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135902" y="13000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73894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pic>
        <p:nvPicPr>
          <p:cNvPr id="118" name="Picture 117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9446" y="4863048"/>
            <a:ext cx="982899" cy="225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5316" y="3422556"/>
            <a:ext cx="99998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903" y="3392198"/>
            <a:ext cx="89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Bold Condensed"/>
                <a:cs typeface="Helvetica Neue Bold Condensed"/>
              </a:rPr>
              <a:t>Chunk</a:t>
            </a:r>
            <a:br>
              <a:rPr lang="en-US" dirty="0">
                <a:latin typeface="Helvetica Neue Bold Condensed"/>
                <a:cs typeface="Helvetica Neue Bold Condensed"/>
              </a:rPr>
            </a:br>
            <a:r>
              <a:rPr lang="en-US" dirty="0">
                <a:latin typeface="Helvetica Neue Bold Condensed"/>
                <a:cs typeface="Helvetica Neue Bold Condensed"/>
              </a:rPr>
              <a:t>Handler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0701" y="1007105"/>
            <a:ext cx="961863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6201" y="856421"/>
            <a:ext cx="1717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Helvetica Neue Bold Condensed"/>
                <a:cs typeface="Helvetica Neue Bold Condensed"/>
              </a:rPr>
              <a:t>ChunkMessage</a:t>
            </a:r>
            <a:br>
              <a:rPr lang="en-US" dirty="0">
                <a:latin typeface="Helvetica Neue Bold Condensed"/>
                <a:cs typeface="Helvetica Neue Bold Condensed"/>
              </a:rPr>
            </a:br>
            <a:r>
              <a:rPr lang="en-US" dirty="0">
                <a:latin typeface="Helvetica Neue Bold Condensed"/>
                <a:cs typeface="Helvetica Neue Bold Condensed"/>
              </a:rPr>
              <a:t>Channel</a:t>
            </a:r>
          </a:p>
          <a:p>
            <a:pPr algn="ctr"/>
            <a:r>
              <a:rPr lang="en-US" dirty="0" err="1">
                <a:latin typeface="Helvetica Neue Bold Condensed"/>
                <a:cs typeface="Helvetica Neue Bold Condensed"/>
              </a:rPr>
              <a:t>ChunkWriter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900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4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58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USING 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6" y="681318"/>
            <a:ext cx="5773200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YOU CAN EVOLVE YOUR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APPLICATIONS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8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914" y="295498"/>
            <a:ext cx="5686172" cy="196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latin typeface="Helvetica Neue Bold Condensed"/>
                <a:cs typeface="Helvetica Neue Bold Condensed"/>
              </a:rPr>
              <a:t>TO DEVELOP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latin typeface="Helvetica Neue Bold Condensed"/>
                <a:cs typeface="Helvetica Neue Bold Condensed"/>
              </a:rPr>
              <a:t>BATCH APPLICATIONS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1622344" y="941652"/>
            <a:ext cx="5899312" cy="48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0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0" y="1744684"/>
            <a:ext cx="9144000" cy="745836"/>
          </a:xfrm>
          <a:prstGeom prst="rect">
            <a:avLst/>
          </a:prstGeom>
        </p:spPr>
        <p:txBody>
          <a:bodyPr>
            <a:normAutofit/>
          </a:bodyPr>
          <a:lstStyle>
            <a:lvl1pPr defTabSz="487680">
              <a:defRPr sz="12000"/>
            </a:lvl1pPr>
          </a:lstStyle>
          <a:p>
            <a:r>
              <a:rPr sz="4000" b="1" dirty="0">
                <a:latin typeface="Proxima Nova Regular"/>
                <a:cs typeface="Proxima Nova Regular"/>
              </a:rPr>
              <a:t>&gt; Stay Connected.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685800" y="2871449"/>
            <a:ext cx="7772400" cy="7921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4000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/spring-projects/spring-batch</a:t>
            </a:r>
            <a:endParaRPr dirty="0"/>
          </a:p>
        </p:txBody>
      </p:sp>
      <p:sp>
        <p:nvSpPr>
          <p:cNvPr id="237" name="Shape 237"/>
          <p:cNvSpPr/>
          <p:nvPr/>
        </p:nvSpPr>
        <p:spPr>
          <a:xfrm>
            <a:off x="4319590" y="2643430"/>
            <a:ext cx="504825" cy="0"/>
          </a:xfrm>
          <a:prstGeom prst="line">
            <a:avLst/>
          </a:prstGeom>
          <a:ln w="63500">
            <a:solidFill>
              <a:srgbClr val="FFFFFF"/>
            </a:solidFill>
          </a:ln>
        </p:spPr>
        <p:txBody>
          <a:bodyPr lIns="45720" tIns="45720" rIns="45720" bIns="4572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1" y="1033019"/>
            <a:ext cx="3081338" cy="390525"/>
          </a:xfrm>
          <a:prstGeom prst="rect">
            <a:avLst/>
          </a:prstGeom>
        </p:spPr>
      </p:pic>
      <p:grpSp>
        <p:nvGrpSpPr>
          <p:cNvPr id="11" name="Group 242"/>
          <p:cNvGrpSpPr/>
          <p:nvPr/>
        </p:nvGrpSpPr>
        <p:grpSpPr>
          <a:xfrm>
            <a:off x="3040573" y="4555328"/>
            <a:ext cx="3062859" cy="467061"/>
            <a:chOff x="0" y="-51713"/>
            <a:chExt cx="4289339" cy="841596"/>
          </a:xfrm>
        </p:grpSpPr>
        <p:sp>
          <p:nvSpPr>
            <p:cNvPr id="13" name="Shape 238"/>
            <p:cNvSpPr/>
            <p:nvPr/>
          </p:nvSpPr>
          <p:spPr>
            <a:xfrm>
              <a:off x="2193091" y="0"/>
              <a:ext cx="2096248" cy="7898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1pPr>
            </a:lstStyle>
            <a:p>
              <a:r>
                <a:rPr sz="1500" dirty="0"/>
                <a:t>#springone</a:t>
              </a:r>
            </a:p>
          </p:txBody>
        </p:sp>
        <p:grpSp>
          <p:nvGrpSpPr>
            <p:cNvPr id="14" name="Group 241"/>
            <p:cNvGrpSpPr/>
            <p:nvPr/>
          </p:nvGrpSpPr>
          <p:grpSpPr>
            <a:xfrm>
              <a:off x="0" y="-51713"/>
              <a:ext cx="1517202" cy="789886"/>
              <a:chOff x="0" y="-65750"/>
              <a:chExt cx="1517201" cy="789884"/>
            </a:xfrm>
          </p:grpSpPr>
          <p:sp>
            <p:nvSpPr>
              <p:cNvPr id="15" name="Shape 239"/>
              <p:cNvSpPr/>
              <p:nvPr/>
            </p:nvSpPr>
            <p:spPr>
              <a:xfrm>
                <a:off x="446726" y="-65750"/>
                <a:ext cx="1070475" cy="78988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>
                  <a:defRPr sz="2800" b="1">
                    <a:solidFill>
                      <a:srgbClr val="FFFFFF"/>
                    </a:solidFill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1pPr>
              </a:lstStyle>
              <a:p>
                <a:r>
                  <a:rPr sz="1500" dirty="0"/>
                  <a:t>@s1p</a:t>
                </a:r>
              </a:p>
            </p:txBody>
          </p:sp>
          <p:pic>
            <p:nvPicPr>
              <p:cNvPr id="16" name="image38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152225"/>
                <a:ext cx="467920" cy="380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75124208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132" y="1732033"/>
            <a:ext cx="843871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/scaling-demos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51" y="4746280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28338</TotalTime>
  <Words>355</Words>
  <Application>Microsoft Macintosh PowerPoint</Application>
  <PresentationFormat>On-screen Show (16:9)</PresentationFormat>
  <Paragraphs>205</Paragraphs>
  <Slides>54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FFF Tusj Bold</vt:lpstr>
      <vt:lpstr>Helvetica Neue Bold Condensed</vt:lpstr>
      <vt:lpstr>Proxima Nova Regular</vt:lpstr>
      <vt:lpstr>Proxima Nova Semibold</vt:lpstr>
      <vt:lpstr>Office Theme</vt:lpstr>
      <vt:lpstr>High Performance Batch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Stay Connected.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Mahmoud Ben Hassine</cp:lastModifiedBy>
  <cp:revision>767</cp:revision>
  <dcterms:created xsi:type="dcterms:W3CDTF">2014-08-22T16:39:37Z</dcterms:created>
  <dcterms:modified xsi:type="dcterms:W3CDTF">2018-09-26T16:44:35Z</dcterms:modified>
</cp:coreProperties>
</file>